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1430000" cy="7327900"/>
  <p:notesSz cx="11430000" cy="73279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214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864169"/>
            <a:ext cx="9715500" cy="12628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367532"/>
            <a:ext cx="8001000" cy="1503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312E2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2625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312E2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383093"/>
            <a:ext cx="4972050" cy="39688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0" i="0">
                <a:solidFill>
                  <a:srgbClr val="312E2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02467" y="1519586"/>
            <a:ext cx="2425064" cy="598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0" i="0">
                <a:solidFill>
                  <a:srgbClr val="312E2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30362" y="1136014"/>
            <a:ext cx="8169275" cy="217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262525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592508"/>
            <a:ext cx="36576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592508"/>
            <a:ext cx="2628900" cy="3006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863409"/>
            <a:ext cx="5620385" cy="139001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440"/>
              </a:spcBef>
            </a:pPr>
            <a:r>
              <a:rPr sz="4550" spc="-495" dirty="0"/>
              <a:t>M</a:t>
            </a:r>
            <a:r>
              <a:rPr sz="4550" spc="-365" dirty="0"/>
              <a:t>a</a:t>
            </a:r>
            <a:r>
              <a:rPr sz="4550" spc="229" dirty="0"/>
              <a:t>t</a:t>
            </a:r>
            <a:r>
              <a:rPr sz="4550" spc="-60" dirty="0"/>
              <a:t>h</a:t>
            </a:r>
            <a:r>
              <a:rPr sz="4550" spc="-285" dirty="0"/>
              <a:t>e</a:t>
            </a:r>
            <a:r>
              <a:rPr sz="4550" spc="-45" dirty="0"/>
              <a:t>m</a:t>
            </a:r>
            <a:r>
              <a:rPr sz="4550" spc="-365" dirty="0"/>
              <a:t>a</a:t>
            </a:r>
            <a:r>
              <a:rPr sz="4550" spc="229" dirty="0"/>
              <a:t>t</a:t>
            </a:r>
            <a:r>
              <a:rPr sz="4550" spc="85" dirty="0"/>
              <a:t>i</a:t>
            </a:r>
            <a:r>
              <a:rPr sz="4550" spc="-180" dirty="0"/>
              <a:t>c</a:t>
            </a:r>
            <a:r>
              <a:rPr sz="4550" spc="-380" dirty="0"/>
              <a:t>s</a:t>
            </a:r>
            <a:r>
              <a:rPr sz="4550" spc="-330" dirty="0"/>
              <a:t> </a:t>
            </a:r>
            <a:r>
              <a:rPr sz="4550" spc="85" dirty="0"/>
              <a:t>i</a:t>
            </a:r>
            <a:r>
              <a:rPr sz="4550" spc="-60" dirty="0"/>
              <a:t>n</a:t>
            </a:r>
            <a:r>
              <a:rPr sz="4550" spc="-305" dirty="0"/>
              <a:t> </a:t>
            </a:r>
            <a:r>
              <a:rPr sz="4550" spc="-565" dirty="0"/>
              <a:t>A</a:t>
            </a:r>
            <a:r>
              <a:rPr sz="4550" spc="-60" dirty="0"/>
              <a:t>n</a:t>
            </a:r>
            <a:r>
              <a:rPr sz="4550" spc="-180" dirty="0"/>
              <a:t>c</a:t>
            </a:r>
            <a:r>
              <a:rPr sz="4550" spc="85" dirty="0"/>
              <a:t>i</a:t>
            </a:r>
            <a:r>
              <a:rPr sz="4550" spc="-285" dirty="0"/>
              <a:t>e</a:t>
            </a:r>
            <a:r>
              <a:rPr sz="4550" spc="-60" dirty="0"/>
              <a:t>n</a:t>
            </a:r>
            <a:r>
              <a:rPr sz="4550" spc="254" dirty="0"/>
              <a:t>t  </a:t>
            </a:r>
            <a:r>
              <a:rPr sz="4550" spc="-180" dirty="0"/>
              <a:t>Egypt</a:t>
            </a:r>
            <a:endParaRPr sz="4550"/>
          </a:p>
        </p:txBody>
      </p:sp>
      <p:sp>
        <p:nvSpPr>
          <p:cNvPr id="3" name="object 3"/>
          <p:cNvSpPr txBox="1"/>
          <p:nvPr/>
        </p:nvSpPr>
        <p:spPr>
          <a:xfrm>
            <a:off x="630237" y="2530475"/>
            <a:ext cx="5761990" cy="2526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b="1" spc="-120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1350" b="1" spc="-8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14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-30" dirty="0">
                <a:solidFill>
                  <a:srgbClr val="262525"/>
                </a:solidFill>
                <a:latin typeface="Tahoma"/>
                <a:cs typeface="Tahoma"/>
              </a:rPr>
              <a:t>B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1350" b="1" spc="-6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b="1" spc="-100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1350" b="1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-9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1350" b="1" spc="-45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1350" b="1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60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1350" b="1" spc="-14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b="1" spc="-120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1350" b="1" spc="-55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170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1350" b="1" spc="-140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tic</a:t>
            </a:r>
            <a:r>
              <a:rPr sz="1350" b="1" spc="-105" dirty="0">
                <a:solidFill>
                  <a:srgbClr val="262525"/>
                </a:solidFill>
                <a:latin typeface="Tahoma"/>
                <a:cs typeface="Tahoma"/>
              </a:rPr>
              <a:t>s</a:t>
            </a:r>
            <a:endParaRPr sz="1350">
              <a:latin typeface="Tahoma"/>
              <a:cs typeface="Tahoma"/>
            </a:endParaRPr>
          </a:p>
          <a:p>
            <a:pPr marL="12700" marR="5080">
              <a:lnSpc>
                <a:spcPct val="150500"/>
              </a:lnSpc>
              <a:spcBef>
                <a:spcPts val="1010"/>
              </a:spcBef>
            </a:pP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Mathematics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believed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have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originated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Egypt,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according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two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viewpoints.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Greek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historian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Herodotus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proposed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born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Egypt,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as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observed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how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annual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flooding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65" dirty="0">
                <a:solidFill>
                  <a:srgbClr val="262525"/>
                </a:solidFill>
                <a:latin typeface="Tahoma"/>
                <a:cs typeface="Tahoma"/>
              </a:rPr>
              <a:t>Nile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River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recalculation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field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areas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development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geometry.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other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hand,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Aristotle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offered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different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perspective,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suggesting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mathematics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emerged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Egypt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due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intellectual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pursuits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clergy(religion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45" dirty="0">
                <a:solidFill>
                  <a:srgbClr val="262525"/>
                </a:solidFill>
                <a:latin typeface="Tahoma"/>
                <a:cs typeface="Tahoma"/>
              </a:rPr>
              <a:t>men)</a:t>
            </a:r>
            <a:r>
              <a:rPr sz="1350" spc="-2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who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had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lot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free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time.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110"/>
              </a:spcBef>
            </a:pPr>
            <a:r>
              <a:rPr spc="-110" dirty="0"/>
              <a:t>Geometry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16487" y="2221865"/>
            <a:ext cx="5872480" cy="21780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700"/>
              </a:lnSpc>
              <a:spcBef>
                <a:spcPts val="75"/>
              </a:spcBef>
            </a:pP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geometry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build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structures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like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pyramids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temples.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They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applied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principles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similarity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ensure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proportional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dimensions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pyramids.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also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understood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3-4-5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triangle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right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angles.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Geometry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helped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determine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junction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points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walls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temples.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excelled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calculating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area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volume,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multiplying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base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height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triangles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length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width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rectangles.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Their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geometric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mastery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essential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their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architectural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achievements.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0"/>
            <a:ext cx="4286249" cy="60007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237" y="958850"/>
            <a:ext cx="183007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145" dirty="0">
                <a:latin typeface="Lucida Sans Unicode"/>
                <a:cs typeface="Lucida Sans Unicode"/>
              </a:rPr>
              <a:t>C</a:t>
            </a:r>
            <a:r>
              <a:rPr sz="3350" spc="20" dirty="0">
                <a:latin typeface="Lucida Sans Unicode"/>
                <a:cs typeface="Lucida Sans Unicode"/>
              </a:rPr>
              <a:t>a</a:t>
            </a:r>
            <a:r>
              <a:rPr sz="3350" spc="5" dirty="0">
                <a:latin typeface="Lucida Sans Unicode"/>
                <a:cs typeface="Lucida Sans Unicode"/>
              </a:rPr>
              <a:t>le</a:t>
            </a:r>
            <a:r>
              <a:rPr sz="3350" spc="-60" dirty="0">
                <a:latin typeface="Lucida Sans Unicode"/>
                <a:cs typeface="Lucida Sans Unicode"/>
              </a:rPr>
              <a:t>n</a:t>
            </a:r>
            <a:r>
              <a:rPr sz="3350" spc="-15" dirty="0">
                <a:latin typeface="Lucida Sans Unicode"/>
                <a:cs typeface="Lucida Sans Unicode"/>
              </a:rPr>
              <a:t>d</a:t>
            </a:r>
            <a:r>
              <a:rPr sz="3350" spc="20" dirty="0">
                <a:latin typeface="Lucida Sans Unicode"/>
                <a:cs typeface="Lucida Sans Unicode"/>
              </a:rPr>
              <a:t>a</a:t>
            </a:r>
            <a:r>
              <a:rPr sz="3350" spc="-65" dirty="0">
                <a:latin typeface="Lucida Sans Unicode"/>
                <a:cs typeface="Lucida Sans Unicode"/>
              </a:rPr>
              <a:t>r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0237" y="1602739"/>
            <a:ext cx="5887720" cy="34163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70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created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their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solar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calendar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observing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connection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between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nature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stars.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noticed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when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Sirius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Star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rose,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65" dirty="0">
                <a:solidFill>
                  <a:srgbClr val="262525"/>
                </a:solidFill>
                <a:latin typeface="Tahoma"/>
                <a:cs typeface="Tahoma"/>
              </a:rPr>
              <a:t>Nile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River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would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overflow.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Their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calendar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had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12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months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30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days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each,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5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additional holiday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days.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Daylight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hours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measured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using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sundials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water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clocks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when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sundials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couldn't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function.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Unlike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lunar-based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calendars,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relied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regular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movements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sun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more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accurate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yearly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measurements.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Their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calendar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assumed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year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365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days,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divided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into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12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months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3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weeks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30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days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each.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However,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because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slightly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shorter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than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actual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solar 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year,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lost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one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day every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four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years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 compared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Gregorian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calendar.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Astronomical</a:t>
            </a:r>
            <a:r>
              <a:rPr sz="1350" spc="-1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observations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recordings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specific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star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positions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helped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adjust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their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calendar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accurately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each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year.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492125"/>
            <a:ext cx="224917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145" dirty="0">
                <a:latin typeface="Lucida Sans Unicode"/>
                <a:cs typeface="Lucida Sans Unicode"/>
              </a:rPr>
              <a:t>C</a:t>
            </a:r>
            <a:r>
              <a:rPr sz="3350" spc="-40" dirty="0">
                <a:latin typeface="Lucida Sans Unicode"/>
                <a:cs typeface="Lucida Sans Unicode"/>
              </a:rPr>
              <a:t>o</a:t>
            </a:r>
            <a:r>
              <a:rPr sz="3350" spc="-60" dirty="0">
                <a:latin typeface="Lucida Sans Unicode"/>
                <a:cs typeface="Lucida Sans Unicode"/>
              </a:rPr>
              <a:t>n</a:t>
            </a:r>
            <a:r>
              <a:rPr sz="3350" spc="5" dirty="0">
                <a:latin typeface="Lucida Sans Unicode"/>
                <a:cs typeface="Lucida Sans Unicode"/>
              </a:rPr>
              <a:t>cl</a:t>
            </a:r>
            <a:r>
              <a:rPr sz="3350" spc="-60" dirty="0">
                <a:latin typeface="Lucida Sans Unicode"/>
                <a:cs typeface="Lucida Sans Unicode"/>
              </a:rPr>
              <a:t>u</a:t>
            </a:r>
            <a:r>
              <a:rPr sz="3350" spc="-135" dirty="0">
                <a:latin typeface="Lucida Sans Unicode"/>
                <a:cs typeface="Lucida Sans Unicode"/>
              </a:rPr>
              <a:t>s</a:t>
            </a:r>
            <a:r>
              <a:rPr sz="3350" spc="-75" dirty="0">
                <a:latin typeface="Lucida Sans Unicode"/>
                <a:cs typeface="Lucida Sans Unicode"/>
              </a:rPr>
              <a:t>i</a:t>
            </a:r>
            <a:r>
              <a:rPr sz="3350" spc="-40" dirty="0">
                <a:latin typeface="Lucida Sans Unicode"/>
                <a:cs typeface="Lucida Sans Unicode"/>
              </a:rPr>
              <a:t>o</a:t>
            </a:r>
            <a:r>
              <a:rPr sz="3350" spc="-25" dirty="0">
                <a:latin typeface="Lucida Sans Unicode"/>
                <a:cs typeface="Lucida Sans Unicode"/>
              </a:rPr>
              <a:t>n</a:t>
            </a:r>
            <a:endParaRPr sz="335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700"/>
              </a:lnSpc>
              <a:spcBef>
                <a:spcPts val="75"/>
              </a:spcBef>
            </a:pPr>
            <a:r>
              <a:rPr spc="5" dirty="0"/>
              <a:t>The </a:t>
            </a:r>
            <a:r>
              <a:rPr spc="15" dirty="0"/>
              <a:t>Ancient </a:t>
            </a:r>
            <a:r>
              <a:rPr spc="-5" dirty="0"/>
              <a:t>Egyptians </a:t>
            </a:r>
            <a:r>
              <a:rPr spc="-10" dirty="0"/>
              <a:t>possessed </a:t>
            </a:r>
            <a:r>
              <a:rPr spc="-20" dirty="0"/>
              <a:t>advanced </a:t>
            </a:r>
            <a:r>
              <a:rPr dirty="0"/>
              <a:t>mathematical </a:t>
            </a:r>
            <a:r>
              <a:rPr spc="-20" dirty="0"/>
              <a:t>knowledge, </a:t>
            </a:r>
            <a:r>
              <a:rPr spc="15" dirty="0"/>
              <a:t>attracting </a:t>
            </a:r>
            <a:r>
              <a:rPr spc="20" dirty="0"/>
              <a:t>the </a:t>
            </a:r>
            <a:r>
              <a:rPr spc="15" dirty="0"/>
              <a:t>interest of </a:t>
            </a:r>
            <a:r>
              <a:rPr spc="10" dirty="0"/>
              <a:t>Greek </a:t>
            </a:r>
            <a:r>
              <a:rPr spc="15" dirty="0"/>
              <a:t> </a:t>
            </a:r>
            <a:r>
              <a:rPr dirty="0"/>
              <a:t>mathematicians</a:t>
            </a:r>
            <a:r>
              <a:rPr spc="-185" dirty="0"/>
              <a:t> </a:t>
            </a:r>
            <a:r>
              <a:rPr spc="15" dirty="0"/>
              <a:t>who</a:t>
            </a:r>
            <a:r>
              <a:rPr spc="-195" dirty="0"/>
              <a:t> </a:t>
            </a:r>
            <a:r>
              <a:rPr spc="-5" dirty="0"/>
              <a:t>sought</a:t>
            </a:r>
            <a:r>
              <a:rPr spc="-175" dirty="0"/>
              <a:t> </a:t>
            </a:r>
            <a:r>
              <a:rPr spc="40" dirty="0"/>
              <a:t>to</a:t>
            </a:r>
            <a:r>
              <a:rPr spc="-195" dirty="0"/>
              <a:t> </a:t>
            </a:r>
            <a:r>
              <a:rPr spc="5" dirty="0"/>
              <a:t>learn</a:t>
            </a:r>
            <a:r>
              <a:rPr spc="-195" dirty="0"/>
              <a:t> </a:t>
            </a:r>
            <a:r>
              <a:rPr spc="10" dirty="0"/>
              <a:t>from</a:t>
            </a:r>
            <a:r>
              <a:rPr spc="-180" dirty="0"/>
              <a:t> </a:t>
            </a:r>
            <a:r>
              <a:rPr spc="-25" dirty="0"/>
              <a:t>them.</a:t>
            </a:r>
            <a:r>
              <a:rPr spc="-185" dirty="0"/>
              <a:t> </a:t>
            </a:r>
            <a:r>
              <a:rPr spc="45" dirty="0"/>
              <a:t>While</a:t>
            </a:r>
            <a:r>
              <a:rPr spc="-225" dirty="0"/>
              <a:t> </a:t>
            </a:r>
            <a:r>
              <a:rPr spc="10" dirty="0"/>
              <a:t>they</a:t>
            </a:r>
            <a:r>
              <a:rPr spc="-210" dirty="0"/>
              <a:t> </a:t>
            </a:r>
            <a:r>
              <a:rPr spc="20" dirty="0"/>
              <a:t>did</a:t>
            </a:r>
            <a:r>
              <a:rPr spc="-200" dirty="0"/>
              <a:t> </a:t>
            </a:r>
            <a:r>
              <a:rPr spc="15" dirty="0"/>
              <a:t>not</a:t>
            </a:r>
            <a:r>
              <a:rPr spc="-175" dirty="0"/>
              <a:t> </a:t>
            </a:r>
            <a:r>
              <a:rPr spc="-5" dirty="0"/>
              <a:t>focus</a:t>
            </a:r>
            <a:r>
              <a:rPr spc="-185" dirty="0"/>
              <a:t> </a:t>
            </a:r>
            <a:r>
              <a:rPr spc="5" dirty="0"/>
              <a:t>on</a:t>
            </a:r>
            <a:r>
              <a:rPr spc="-195" dirty="0"/>
              <a:t> </a:t>
            </a:r>
            <a:r>
              <a:rPr spc="10" dirty="0"/>
              <a:t>formal</a:t>
            </a:r>
            <a:r>
              <a:rPr spc="-165" dirty="0"/>
              <a:t> </a:t>
            </a:r>
            <a:r>
              <a:rPr dirty="0"/>
              <a:t>axioms</a:t>
            </a:r>
            <a:r>
              <a:rPr spc="-180" dirty="0"/>
              <a:t> </a:t>
            </a:r>
            <a:r>
              <a:rPr spc="35" dirty="0"/>
              <a:t>or</a:t>
            </a:r>
            <a:r>
              <a:rPr spc="-215" dirty="0"/>
              <a:t> </a:t>
            </a:r>
            <a:r>
              <a:rPr spc="5" dirty="0"/>
              <a:t>establishing </a:t>
            </a:r>
            <a:r>
              <a:rPr spc="10" dirty="0"/>
              <a:t> </a:t>
            </a:r>
            <a:r>
              <a:rPr spc="15" dirty="0"/>
              <a:t>relationships</a:t>
            </a:r>
            <a:r>
              <a:rPr spc="-180" dirty="0"/>
              <a:t> </a:t>
            </a:r>
            <a:r>
              <a:rPr dirty="0"/>
              <a:t>between</a:t>
            </a:r>
            <a:r>
              <a:rPr spc="-195" dirty="0"/>
              <a:t> </a:t>
            </a:r>
            <a:r>
              <a:rPr spc="-10" dirty="0"/>
              <a:t>numbers</a:t>
            </a:r>
            <a:r>
              <a:rPr spc="-175" dirty="0"/>
              <a:t> </a:t>
            </a:r>
            <a:r>
              <a:rPr spc="10" dirty="0"/>
              <a:t>like</a:t>
            </a:r>
            <a:r>
              <a:rPr spc="-225" dirty="0"/>
              <a:t> </a:t>
            </a:r>
            <a:r>
              <a:rPr dirty="0"/>
              <a:t>modern</a:t>
            </a:r>
            <a:r>
              <a:rPr spc="-195" dirty="0"/>
              <a:t> </a:t>
            </a:r>
            <a:r>
              <a:rPr spc="-5" dirty="0"/>
              <a:t>mathematicians,</a:t>
            </a:r>
            <a:r>
              <a:rPr spc="-175" dirty="0"/>
              <a:t> </a:t>
            </a:r>
            <a:r>
              <a:rPr spc="25" dirty="0"/>
              <a:t>their</a:t>
            </a:r>
            <a:r>
              <a:rPr spc="-215" dirty="0"/>
              <a:t> </a:t>
            </a:r>
            <a:r>
              <a:rPr spc="5" dirty="0"/>
              <a:t>problem-solving</a:t>
            </a:r>
            <a:r>
              <a:rPr spc="-210" dirty="0"/>
              <a:t> </a:t>
            </a:r>
            <a:r>
              <a:rPr dirty="0"/>
              <a:t>methods</a:t>
            </a:r>
            <a:r>
              <a:rPr spc="-180" dirty="0"/>
              <a:t> </a:t>
            </a:r>
            <a:r>
              <a:rPr dirty="0"/>
              <a:t>through</a:t>
            </a:r>
            <a:r>
              <a:rPr spc="-190" dirty="0"/>
              <a:t> </a:t>
            </a:r>
            <a:r>
              <a:rPr spc="30" dirty="0"/>
              <a:t>trial</a:t>
            </a:r>
            <a:r>
              <a:rPr spc="-165" dirty="0"/>
              <a:t> </a:t>
            </a:r>
            <a:r>
              <a:rPr spc="-15" dirty="0"/>
              <a:t>and </a:t>
            </a:r>
            <a:r>
              <a:rPr spc="-405" dirty="0"/>
              <a:t> </a:t>
            </a:r>
            <a:r>
              <a:rPr spc="20" dirty="0"/>
              <a:t>error </a:t>
            </a:r>
            <a:r>
              <a:rPr spc="10" dirty="0"/>
              <a:t>were </a:t>
            </a:r>
            <a:r>
              <a:rPr dirty="0"/>
              <a:t>remarkably </a:t>
            </a:r>
            <a:r>
              <a:rPr spc="-10" dirty="0"/>
              <a:t>effective. </a:t>
            </a:r>
            <a:r>
              <a:rPr spc="35" dirty="0"/>
              <a:t>As </a:t>
            </a:r>
            <a:r>
              <a:rPr spc="-25" dirty="0"/>
              <a:t>a </a:t>
            </a:r>
            <a:r>
              <a:rPr spc="10" dirty="0"/>
              <a:t>surprising </a:t>
            </a:r>
            <a:r>
              <a:rPr spc="-35" dirty="0"/>
              <a:t>example, </a:t>
            </a:r>
            <a:r>
              <a:rPr dirty="0"/>
              <a:t>although </a:t>
            </a:r>
            <a:r>
              <a:rPr spc="10" dirty="0"/>
              <a:t>there </a:t>
            </a:r>
            <a:r>
              <a:rPr dirty="0"/>
              <a:t>are </a:t>
            </a:r>
            <a:r>
              <a:rPr spc="-10" dirty="0"/>
              <a:t>many </a:t>
            </a:r>
            <a:r>
              <a:rPr dirty="0"/>
              <a:t>modern </a:t>
            </a:r>
            <a:r>
              <a:rPr spc="-15" dirty="0"/>
              <a:t>methods, </a:t>
            </a:r>
            <a:r>
              <a:rPr spc="-10" dirty="0"/>
              <a:t> </a:t>
            </a:r>
            <a:r>
              <a:rPr dirty="0"/>
              <a:t>supercomputers </a:t>
            </a:r>
            <a:r>
              <a:rPr spc="45" dirty="0"/>
              <a:t>still </a:t>
            </a:r>
            <a:r>
              <a:rPr spc="-10" dirty="0"/>
              <a:t>use </a:t>
            </a:r>
            <a:r>
              <a:rPr dirty="0"/>
              <a:t>these </a:t>
            </a:r>
            <a:r>
              <a:rPr spc="-5" dirty="0"/>
              <a:t>fundamental </a:t>
            </a:r>
            <a:r>
              <a:rPr dirty="0"/>
              <a:t>methods </a:t>
            </a:r>
            <a:r>
              <a:rPr spc="-5" dirty="0"/>
              <a:t>when </a:t>
            </a:r>
            <a:r>
              <a:rPr spc="5" dirty="0"/>
              <a:t>performing </a:t>
            </a:r>
            <a:r>
              <a:rPr spc="-10" dirty="0"/>
              <a:t>complex </a:t>
            </a:r>
            <a:r>
              <a:rPr dirty="0"/>
              <a:t>calculations. </a:t>
            </a:r>
            <a:r>
              <a:rPr spc="5" dirty="0"/>
              <a:t>The </a:t>
            </a:r>
            <a:r>
              <a:rPr spc="-15" dirty="0"/>
              <a:t>legacy </a:t>
            </a:r>
            <a:r>
              <a:rPr spc="15" dirty="0"/>
              <a:t>of </a:t>
            </a:r>
            <a:r>
              <a:rPr spc="-409" dirty="0"/>
              <a:t> </a:t>
            </a:r>
            <a:r>
              <a:rPr dirty="0"/>
              <a:t>Egyptian mathematics </a:t>
            </a:r>
            <a:r>
              <a:rPr spc="-10" dirty="0"/>
              <a:t>endures </a:t>
            </a:r>
            <a:r>
              <a:rPr spc="-30" dirty="0"/>
              <a:t>as </a:t>
            </a:r>
            <a:r>
              <a:rPr spc="55" dirty="0"/>
              <a:t>it </a:t>
            </a:r>
            <a:r>
              <a:rPr dirty="0"/>
              <a:t>continues </a:t>
            </a:r>
            <a:r>
              <a:rPr spc="40" dirty="0"/>
              <a:t>to </a:t>
            </a:r>
            <a:r>
              <a:rPr spc="5" dirty="0"/>
              <a:t>influence </a:t>
            </a:r>
            <a:r>
              <a:rPr dirty="0"/>
              <a:t>modern mathematical </a:t>
            </a:r>
            <a:r>
              <a:rPr spc="10" dirty="0"/>
              <a:t>thinking </a:t>
            </a:r>
            <a:r>
              <a:rPr spc="-15" dirty="0"/>
              <a:t>and </a:t>
            </a:r>
            <a:r>
              <a:rPr spc="5" dirty="0"/>
              <a:t>problem- </a:t>
            </a:r>
            <a:r>
              <a:rPr spc="10" dirty="0"/>
              <a:t> </a:t>
            </a:r>
            <a:r>
              <a:rPr spc="5" dirty="0"/>
              <a:t>solving</a:t>
            </a:r>
            <a:r>
              <a:rPr spc="-220" dirty="0"/>
              <a:t> </a:t>
            </a:r>
            <a:r>
              <a:rPr spc="-25" dirty="0"/>
              <a:t>approaches.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7825" y="3486150"/>
            <a:ext cx="3514724" cy="2057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30362" y="6149974"/>
            <a:ext cx="2186305" cy="659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k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y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u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70" dirty="0">
                <a:solidFill>
                  <a:srgbClr val="262525"/>
                </a:solidFill>
                <a:latin typeface="Tahoma"/>
                <a:cs typeface="Tahoma"/>
              </a:rPr>
              <a:t>tt</a:t>
            </a:r>
            <a:r>
              <a:rPr sz="1350" spc="-4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1350" spc="70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spc="6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1350" spc="-125" dirty="0">
                <a:solidFill>
                  <a:srgbClr val="262525"/>
                </a:solidFill>
                <a:latin typeface="Tahoma"/>
                <a:cs typeface="Tahoma"/>
              </a:rPr>
              <a:t>.</a:t>
            </a:r>
            <a:endParaRPr sz="135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b="1" spc="5" dirty="0">
                <a:solidFill>
                  <a:srgbClr val="262525"/>
                </a:solidFill>
                <a:latin typeface="Tahoma"/>
                <a:cs typeface="Tahoma"/>
              </a:rPr>
              <a:t>Ö</a:t>
            </a:r>
            <a:r>
              <a:rPr sz="1350" b="1" spc="-170" dirty="0">
                <a:solidFill>
                  <a:srgbClr val="262525"/>
                </a:solidFill>
                <a:latin typeface="Tahoma"/>
                <a:cs typeface="Tahoma"/>
              </a:rPr>
              <a:t>m</a:t>
            </a:r>
            <a:r>
              <a:rPr sz="1350" b="1" spc="-55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3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1350" b="1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-50" dirty="0">
                <a:solidFill>
                  <a:srgbClr val="262525"/>
                </a:solidFill>
                <a:latin typeface="Tahoma"/>
                <a:cs typeface="Tahoma"/>
              </a:rPr>
              <a:t>D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i</a:t>
            </a:r>
            <a:r>
              <a:rPr sz="1350" b="1" spc="-120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1350" b="1" spc="-55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3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2675" y="1523999"/>
            <a:ext cx="3428999" cy="2571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4074" y="1523999"/>
            <a:ext cx="2981324" cy="25717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16262" y="4368800"/>
            <a:ext cx="11245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5" dirty="0">
                <a:solidFill>
                  <a:srgbClr val="262525"/>
                </a:solidFill>
                <a:latin typeface="Tahoma"/>
                <a:cs typeface="Tahoma"/>
              </a:rPr>
              <a:t>T</a:t>
            </a:r>
            <a:r>
              <a:rPr sz="1350" b="1" spc="-120" dirty="0">
                <a:solidFill>
                  <a:srgbClr val="262525"/>
                </a:solidFill>
                <a:latin typeface="Tahoma"/>
                <a:cs typeface="Tahoma"/>
              </a:rPr>
              <a:t>h</a:t>
            </a:r>
            <a:r>
              <a:rPr sz="1350" b="1" spc="-8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14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5" dirty="0">
                <a:solidFill>
                  <a:srgbClr val="262525"/>
                </a:solidFill>
                <a:latin typeface="Tahoma"/>
                <a:cs typeface="Tahoma"/>
              </a:rPr>
              <a:t>N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il</a:t>
            </a:r>
            <a:r>
              <a:rPr sz="1350" b="1" spc="-80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14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b="1" spc="-8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r>
              <a:rPr sz="1350" b="1" spc="-40" dirty="0">
                <a:solidFill>
                  <a:srgbClr val="262525"/>
                </a:solidFill>
                <a:latin typeface="Tahoma"/>
                <a:cs typeface="Tahoma"/>
              </a:rPr>
              <a:t>iv</a:t>
            </a:r>
            <a:r>
              <a:rPr sz="1350" b="1" spc="-55" dirty="0">
                <a:solidFill>
                  <a:srgbClr val="262525"/>
                </a:solidFill>
                <a:latin typeface="Tahoma"/>
                <a:cs typeface="Tahoma"/>
              </a:rPr>
              <a:t>e</a:t>
            </a:r>
            <a:r>
              <a:rPr sz="1350" b="1" spc="-35" dirty="0">
                <a:solidFill>
                  <a:srgbClr val="262525"/>
                </a:solidFill>
                <a:latin typeface="Tahoma"/>
                <a:cs typeface="Tahoma"/>
              </a:rPr>
              <a:t>r</a:t>
            </a:r>
            <a:endParaRPr sz="13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69062" y="4368800"/>
            <a:ext cx="5270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b="1" spc="-70" dirty="0">
                <a:solidFill>
                  <a:srgbClr val="262525"/>
                </a:solidFill>
                <a:latin typeface="Tahoma"/>
                <a:cs typeface="Tahoma"/>
              </a:rPr>
              <a:t>Clergy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16487" y="1688464"/>
            <a:ext cx="5778500" cy="250190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140"/>
              </a:spcBef>
            </a:pP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While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certainty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these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views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remains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unproven,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likely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both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hold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some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truth.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During this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time,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mathematics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primarily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served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practical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needs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such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as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timekeeping,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accounting,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construction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inheritance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distribution.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It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played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crucial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role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societal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progress,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enabling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tasks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like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tax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collection,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crop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estimation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architectural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achievements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like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pyramids.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However,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there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are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few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existing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documents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Egyptian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due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their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use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papyrus,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which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does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not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withstand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long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time.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burning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library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Alexandria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also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led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destruction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written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resources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from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this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period.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367186"/>
            <a:ext cx="313118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80" dirty="0" err="1"/>
              <a:t>A</a:t>
            </a:r>
            <a:r>
              <a:rPr spc="-65" dirty="0" err="1"/>
              <a:t>h</a:t>
            </a:r>
            <a:r>
              <a:rPr spc="20" dirty="0" err="1"/>
              <a:t>m</a:t>
            </a:r>
            <a:r>
              <a:rPr spc="-215" dirty="0" err="1"/>
              <a:t>e</a:t>
            </a:r>
            <a:r>
              <a:rPr lang="tr-TR" spc="5" dirty="0"/>
              <a:t>s</a:t>
            </a:r>
            <a:r>
              <a:rPr spc="-240" dirty="0"/>
              <a:t> </a:t>
            </a:r>
            <a:r>
              <a:rPr spc="-555" dirty="0"/>
              <a:t>P</a:t>
            </a:r>
            <a:r>
              <a:rPr spc="-220" dirty="0"/>
              <a:t>a</a:t>
            </a:r>
            <a:r>
              <a:rPr spc="10" dirty="0"/>
              <a:t>p</a:t>
            </a:r>
            <a:r>
              <a:rPr spc="-155" dirty="0"/>
              <a:t>y</a:t>
            </a:r>
            <a:r>
              <a:rPr spc="25" dirty="0"/>
              <a:t>r</a:t>
            </a:r>
            <a:r>
              <a:rPr spc="-65" dirty="0"/>
              <a:t>u</a:t>
            </a:r>
            <a:r>
              <a:rPr spc="-3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237" y="2069464"/>
            <a:ext cx="7198359" cy="24828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75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Ahmes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Papyrus,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dated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around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1850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BC,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approximately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6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meters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long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35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centimeters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wide.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Its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purpose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serve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as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instruction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manual.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papyrus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begins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few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exercises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involving operations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fractions,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followed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87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questions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accompanied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complete solutions.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These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questions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cover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various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arithmetic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operations,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such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as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interest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calculations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finding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areas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geometric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shapes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encountered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daily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life.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instance,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one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 problem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involves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solving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an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equation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one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unknown:</a:t>
            </a:r>
            <a:r>
              <a:rPr sz="1350" spc="-15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"What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gives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19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when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1/7th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 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added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itself?"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(modern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representation:</a:t>
            </a:r>
            <a:r>
              <a:rPr sz="1350" spc="-15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x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+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x/7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=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65" dirty="0">
                <a:solidFill>
                  <a:srgbClr val="262525"/>
                </a:solidFill>
                <a:latin typeface="Tahoma"/>
                <a:cs typeface="Tahoma"/>
              </a:rPr>
              <a:t>19).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attempted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find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solution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through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trial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error.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0" y="0"/>
            <a:ext cx="285749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367186"/>
            <a:ext cx="333121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355" dirty="0"/>
              <a:t>M</a:t>
            </a:r>
            <a:r>
              <a:rPr spc="-70" dirty="0"/>
              <a:t>o</a:t>
            </a:r>
            <a:r>
              <a:rPr spc="-305" dirty="0"/>
              <a:t>s</a:t>
            </a:r>
            <a:r>
              <a:rPr spc="-229" dirty="0"/>
              <a:t>c</a:t>
            </a:r>
            <a:r>
              <a:rPr spc="-70" dirty="0"/>
              <a:t>o</a:t>
            </a:r>
            <a:r>
              <a:rPr spc="-5" dirty="0"/>
              <a:t>w</a:t>
            </a:r>
            <a:r>
              <a:rPr spc="-254" dirty="0"/>
              <a:t> </a:t>
            </a:r>
            <a:r>
              <a:rPr spc="-555" dirty="0"/>
              <a:t>P</a:t>
            </a:r>
            <a:r>
              <a:rPr spc="-220" dirty="0"/>
              <a:t>a</a:t>
            </a:r>
            <a:r>
              <a:rPr spc="10" dirty="0"/>
              <a:t>p</a:t>
            </a:r>
            <a:r>
              <a:rPr spc="-155" dirty="0"/>
              <a:t>y</a:t>
            </a:r>
            <a:r>
              <a:rPr spc="25" dirty="0"/>
              <a:t>r</a:t>
            </a:r>
            <a:r>
              <a:rPr spc="-65" dirty="0"/>
              <a:t>u</a:t>
            </a:r>
            <a:r>
              <a:rPr spc="-300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0237" y="2069464"/>
            <a:ext cx="7207884" cy="24828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75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Moscow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Papyrus,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written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around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1600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BC,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consists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25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questions.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Although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most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these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 questions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are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similar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difficulty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those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Ahmes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Papyrus,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two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stand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out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as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exceptionally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challenging.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Given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level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mathematical</a:t>
            </a:r>
            <a:r>
              <a:rPr sz="1350" spc="-16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knowledge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during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period,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remarkable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find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such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complex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questions.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first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question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deals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finding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volume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truncated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pyramid,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which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suggests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its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relevance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construction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pyramid-shaped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mausoleums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at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time.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second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question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even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more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difficult,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involving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calculation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volume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divided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sphere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piece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resulting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from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line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cutting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through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sphere.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Both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these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questions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correctly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solved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are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considered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pinnacle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Egyptian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mathematics.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0" y="0"/>
            <a:ext cx="285749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6487" y="617378"/>
            <a:ext cx="4556125" cy="11690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4430"/>
              </a:lnSpc>
              <a:spcBef>
                <a:spcPts val="340"/>
              </a:spcBef>
            </a:pPr>
            <a:r>
              <a:rPr sz="3800" spc="-300" dirty="0"/>
              <a:t>T</a:t>
            </a:r>
            <a:r>
              <a:rPr sz="3800" spc="-90" dirty="0"/>
              <a:t>h</a:t>
            </a:r>
            <a:r>
              <a:rPr sz="3800" spc="-245" dirty="0"/>
              <a:t>e</a:t>
            </a:r>
            <a:r>
              <a:rPr sz="3800" spc="-254" dirty="0"/>
              <a:t> </a:t>
            </a:r>
            <a:r>
              <a:rPr sz="3800" spc="-275" dirty="0"/>
              <a:t>N</a:t>
            </a:r>
            <a:r>
              <a:rPr sz="3800" spc="-90" dirty="0"/>
              <a:t>u</a:t>
            </a:r>
            <a:r>
              <a:rPr sz="3800" spc="-25" dirty="0"/>
              <a:t>m</a:t>
            </a:r>
            <a:r>
              <a:rPr sz="3800" spc="-20" dirty="0"/>
              <a:t>b</a:t>
            </a:r>
            <a:r>
              <a:rPr sz="3800" spc="-240" dirty="0"/>
              <a:t>e</a:t>
            </a:r>
            <a:r>
              <a:rPr sz="3800" spc="40" dirty="0"/>
              <a:t>r</a:t>
            </a:r>
            <a:r>
              <a:rPr sz="3800" spc="-295" dirty="0"/>
              <a:t> </a:t>
            </a:r>
            <a:r>
              <a:rPr sz="3800" spc="-515" dirty="0"/>
              <a:t>S</a:t>
            </a:r>
            <a:r>
              <a:rPr sz="3800" spc="-180" dirty="0"/>
              <a:t>y</a:t>
            </a:r>
            <a:r>
              <a:rPr sz="3800" spc="-405" dirty="0"/>
              <a:t>s</a:t>
            </a:r>
            <a:r>
              <a:rPr sz="3800" spc="140" dirty="0"/>
              <a:t>t</a:t>
            </a:r>
            <a:r>
              <a:rPr sz="3800" spc="-240" dirty="0"/>
              <a:t>e</a:t>
            </a:r>
            <a:r>
              <a:rPr sz="3800" spc="-45" dirty="0"/>
              <a:t>m</a:t>
            </a:r>
            <a:r>
              <a:rPr sz="3800" spc="-235" dirty="0"/>
              <a:t> </a:t>
            </a:r>
            <a:r>
              <a:rPr sz="3800" spc="-95" dirty="0"/>
              <a:t>o</a:t>
            </a:r>
            <a:r>
              <a:rPr sz="3800" spc="35" dirty="0"/>
              <a:t>f  </a:t>
            </a:r>
            <a:r>
              <a:rPr sz="3800" spc="-515" dirty="0"/>
              <a:t>A</a:t>
            </a:r>
            <a:r>
              <a:rPr sz="3800" spc="-90" dirty="0"/>
              <a:t>n</a:t>
            </a:r>
            <a:r>
              <a:rPr sz="3800" spc="-180" dirty="0"/>
              <a:t>c</a:t>
            </a:r>
            <a:r>
              <a:rPr sz="3800" spc="30" dirty="0"/>
              <a:t>i</a:t>
            </a:r>
            <a:r>
              <a:rPr sz="3800" spc="-240" dirty="0"/>
              <a:t>e</a:t>
            </a:r>
            <a:r>
              <a:rPr sz="3800" spc="-90" dirty="0"/>
              <a:t>n</a:t>
            </a:r>
            <a:r>
              <a:rPr sz="3800" spc="215" dirty="0"/>
              <a:t>t</a:t>
            </a:r>
            <a:r>
              <a:rPr sz="3800" spc="-260" dirty="0"/>
              <a:t> </a:t>
            </a:r>
            <a:r>
              <a:rPr sz="3800" spc="-515" dirty="0"/>
              <a:t>E</a:t>
            </a:r>
            <a:r>
              <a:rPr sz="3800" spc="-165" dirty="0"/>
              <a:t>g</a:t>
            </a:r>
            <a:r>
              <a:rPr sz="3800" spc="-180" dirty="0"/>
              <a:t>y</a:t>
            </a:r>
            <a:r>
              <a:rPr sz="3800" spc="-95" dirty="0"/>
              <a:t>p</a:t>
            </a:r>
            <a:r>
              <a:rPr sz="3800" spc="215" dirty="0"/>
              <a:t>t</a:t>
            </a:r>
            <a:endParaRPr sz="3800"/>
          </a:p>
        </p:txBody>
      </p:sp>
      <p:sp>
        <p:nvSpPr>
          <p:cNvPr id="3" name="object 3"/>
          <p:cNvSpPr txBox="1"/>
          <p:nvPr/>
        </p:nvSpPr>
        <p:spPr>
          <a:xfrm>
            <a:off x="4916487" y="1869439"/>
            <a:ext cx="5773420" cy="342582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45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Egyptian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 system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considered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earliest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developed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numerical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system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history. It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base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10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system,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similar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Roman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numerals.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However,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shapes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Egyptian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system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challenging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 </a:t>
            </a:r>
            <a:r>
              <a:rPr sz="1350" spc="-45" dirty="0">
                <a:solidFill>
                  <a:srgbClr val="262525"/>
                </a:solidFill>
                <a:latin typeface="Tahoma"/>
                <a:cs typeface="Tahoma"/>
              </a:rPr>
              <a:t>use.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One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significant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drawback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difficulty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expressing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numbers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greater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than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1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million.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such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large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numbers,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"confused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man"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was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utilized,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indicating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numbers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beyond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1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million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incomprehensible.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Egypt,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numbers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numerals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were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formed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combining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seven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distinct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or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shapes.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example,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vertical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line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represented </a:t>
            </a: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1,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horseshoe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shape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represented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10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hook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sign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100.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Expressing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90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required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use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nine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symbols,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while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99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necessitated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18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999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required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27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symbols.</a:t>
            </a:r>
            <a:endParaRPr sz="13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4286249" cy="60007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237" y="1988454"/>
            <a:ext cx="5609590" cy="1954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54" dirty="0"/>
              <a:t>B</a:t>
            </a:r>
            <a:r>
              <a:rPr spc="-220" dirty="0"/>
              <a:t>a</a:t>
            </a:r>
            <a:r>
              <a:rPr spc="-305" dirty="0"/>
              <a:t>s</a:t>
            </a:r>
            <a:r>
              <a:rPr spc="40" dirty="0"/>
              <a:t>i</a:t>
            </a:r>
            <a:r>
              <a:rPr spc="-155" dirty="0"/>
              <a:t>c</a:t>
            </a:r>
            <a:r>
              <a:rPr spc="-245" dirty="0"/>
              <a:t> </a:t>
            </a:r>
            <a:r>
              <a:rPr spc="20" dirty="0"/>
              <a:t>m</a:t>
            </a:r>
            <a:r>
              <a:rPr spc="-295" dirty="0"/>
              <a:t>a</a:t>
            </a:r>
            <a:r>
              <a:rPr spc="229" dirty="0"/>
              <a:t>t</a:t>
            </a:r>
            <a:r>
              <a:rPr spc="-40" dirty="0"/>
              <a:t>h</a:t>
            </a:r>
            <a:r>
              <a:rPr spc="-270" dirty="0"/>
              <a:t> </a:t>
            </a:r>
            <a:r>
              <a:rPr spc="-70" dirty="0"/>
              <a:t>o</a:t>
            </a:r>
            <a:r>
              <a:rPr spc="10" dirty="0"/>
              <a:t>p</a:t>
            </a:r>
            <a:r>
              <a:rPr spc="-215" dirty="0"/>
              <a:t>e</a:t>
            </a:r>
            <a:r>
              <a:rPr spc="-50" dirty="0"/>
              <a:t>r</a:t>
            </a:r>
            <a:r>
              <a:rPr spc="-295" dirty="0"/>
              <a:t>a</a:t>
            </a:r>
            <a:r>
              <a:rPr spc="229" dirty="0"/>
              <a:t>t</a:t>
            </a:r>
            <a:r>
              <a:rPr spc="40" dirty="0"/>
              <a:t>i</a:t>
            </a:r>
            <a:r>
              <a:rPr spc="-70" dirty="0"/>
              <a:t>o</a:t>
            </a:r>
            <a:r>
              <a:rPr spc="-65" dirty="0"/>
              <a:t>n</a:t>
            </a:r>
            <a:r>
              <a:rPr spc="-300" dirty="0"/>
              <a:t>s</a:t>
            </a:r>
          </a:p>
          <a:p>
            <a:pPr marL="12700" marR="5080" indent="28575">
              <a:lnSpc>
                <a:spcPct val="151200"/>
              </a:lnSpc>
              <a:spcBef>
                <a:spcPts val="894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often</a:t>
            </a:r>
            <a:r>
              <a:rPr sz="1350" spc="-19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made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calculations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hand.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example,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if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they </a:t>
            </a:r>
            <a:r>
              <a:rPr sz="1350" spc="-40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wanted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calculate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sum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of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3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cats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4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40" dirty="0">
                <a:solidFill>
                  <a:srgbClr val="262525"/>
                </a:solidFill>
                <a:latin typeface="Tahoma"/>
                <a:cs typeface="Tahoma"/>
              </a:rPr>
              <a:t>dogs,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they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would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represent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3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cats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triangles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for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4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dogs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squares.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60" dirty="0">
                <a:solidFill>
                  <a:srgbClr val="262525"/>
                </a:solidFill>
                <a:latin typeface="Tahoma"/>
                <a:cs typeface="Tahoma"/>
              </a:rPr>
              <a:t>By </a:t>
            </a:r>
            <a:r>
              <a:rPr sz="1350" spc="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placing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these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symbols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side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side,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sum</a:t>
            </a:r>
            <a:r>
              <a:rPr sz="1350" spc="-18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could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be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found.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0362" y="1836054"/>
            <a:ext cx="2782570" cy="59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" dirty="0"/>
              <a:t>Multiplication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30362" y="2517139"/>
            <a:ext cx="8093709" cy="1577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150500"/>
              </a:lnSpc>
              <a:spcBef>
                <a:spcPts val="135"/>
              </a:spcBef>
            </a:pP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Ancient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Egyptians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an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interesting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way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multiply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two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numbers.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algorithm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draws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binary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system:</a:t>
            </a:r>
            <a:r>
              <a:rPr sz="1350" spc="-16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multiplication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60" dirty="0">
                <a:solidFill>
                  <a:srgbClr val="262525"/>
                </a:solidFill>
                <a:latin typeface="Tahoma"/>
                <a:cs typeface="Tahoma"/>
              </a:rPr>
              <a:t>2.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They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addition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get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answer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5" dirty="0">
                <a:solidFill>
                  <a:srgbClr val="262525"/>
                </a:solidFill>
                <a:latin typeface="Tahoma"/>
                <a:cs typeface="Tahoma"/>
              </a:rPr>
              <a:t>a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multiplication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problem.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This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method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still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used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many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rural</a:t>
            </a:r>
            <a:r>
              <a:rPr sz="1350" spc="-16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communities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in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Russia,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Ethiopia</a:t>
            </a:r>
            <a:r>
              <a:rPr sz="1350" spc="-204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Near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East.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term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that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we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use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with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Egyptian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5" dirty="0">
                <a:solidFill>
                  <a:srgbClr val="262525"/>
                </a:solidFill>
                <a:latin typeface="Tahoma"/>
                <a:cs typeface="Tahoma"/>
              </a:rPr>
              <a:t>multiplication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" dirty="0">
                <a:solidFill>
                  <a:srgbClr val="262525"/>
                </a:solidFill>
                <a:latin typeface="Tahoma"/>
                <a:cs typeface="Tahoma"/>
              </a:rPr>
              <a:t>called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0" dirty="0">
                <a:solidFill>
                  <a:srgbClr val="262525"/>
                </a:solidFill>
                <a:latin typeface="Tahoma"/>
                <a:cs typeface="Tahoma"/>
              </a:rPr>
              <a:t>“doubling”.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You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take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one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number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5" dirty="0">
                <a:solidFill>
                  <a:srgbClr val="262525"/>
                </a:solidFill>
                <a:latin typeface="Tahoma"/>
                <a:cs typeface="Tahoma"/>
              </a:rPr>
              <a:t>and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either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multiply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0" dirty="0">
                <a:solidFill>
                  <a:srgbClr val="262525"/>
                </a:solidFill>
                <a:latin typeface="Tahoma"/>
                <a:cs typeface="Tahoma"/>
              </a:rPr>
              <a:t>by</a:t>
            </a:r>
            <a:r>
              <a:rPr sz="1350" spc="-21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5" dirty="0">
                <a:solidFill>
                  <a:srgbClr val="262525"/>
                </a:solidFill>
                <a:latin typeface="Tahoma"/>
                <a:cs typeface="Tahoma"/>
              </a:rPr>
              <a:t>2</a:t>
            </a:r>
            <a:r>
              <a:rPr sz="1350" spc="-22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5" dirty="0">
                <a:solidFill>
                  <a:srgbClr val="262525"/>
                </a:solidFill>
                <a:latin typeface="Tahoma"/>
                <a:cs typeface="Tahoma"/>
              </a:rPr>
              <a:t>or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you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10" dirty="0">
                <a:solidFill>
                  <a:srgbClr val="262525"/>
                </a:solidFill>
                <a:latin typeface="Tahoma"/>
                <a:cs typeface="Tahoma"/>
              </a:rPr>
              <a:t>add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55" dirty="0">
                <a:solidFill>
                  <a:srgbClr val="262525"/>
                </a:solidFill>
                <a:latin typeface="Tahoma"/>
                <a:cs typeface="Tahoma"/>
              </a:rPr>
              <a:t>it</a:t>
            </a:r>
            <a:r>
              <a:rPr sz="1350" spc="-17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40" dirty="0">
                <a:solidFill>
                  <a:srgbClr val="262525"/>
                </a:solidFill>
                <a:latin typeface="Tahoma"/>
                <a:cs typeface="Tahoma"/>
              </a:rPr>
              <a:t>to</a:t>
            </a:r>
            <a:r>
              <a:rPr sz="1350" spc="-19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5" dirty="0">
                <a:solidFill>
                  <a:srgbClr val="262525"/>
                </a:solidFill>
                <a:latin typeface="Tahoma"/>
                <a:cs typeface="Tahoma"/>
              </a:rPr>
              <a:t>itself.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This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is </a:t>
            </a:r>
            <a:r>
              <a:rPr sz="1350" spc="-40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done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repeatedly</a:t>
            </a:r>
            <a:r>
              <a:rPr sz="1350" spc="-215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30" dirty="0">
                <a:solidFill>
                  <a:srgbClr val="262525"/>
                </a:solidFill>
                <a:latin typeface="Tahoma"/>
                <a:cs typeface="Tahoma"/>
              </a:rPr>
              <a:t>until</a:t>
            </a:r>
            <a:r>
              <a:rPr sz="1350" spc="-17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dirty="0">
                <a:solidFill>
                  <a:srgbClr val="262525"/>
                </a:solidFill>
                <a:latin typeface="Tahoma"/>
                <a:cs typeface="Tahoma"/>
              </a:rPr>
              <a:t>you</a:t>
            </a:r>
            <a:r>
              <a:rPr sz="1350" spc="-20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20" dirty="0">
                <a:solidFill>
                  <a:srgbClr val="262525"/>
                </a:solidFill>
                <a:latin typeface="Tahoma"/>
                <a:cs typeface="Tahoma"/>
              </a:rPr>
              <a:t>get</a:t>
            </a:r>
            <a:r>
              <a:rPr sz="1350" spc="-18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20" dirty="0">
                <a:solidFill>
                  <a:srgbClr val="262525"/>
                </a:solidFill>
                <a:latin typeface="Tahoma"/>
                <a:cs typeface="Tahoma"/>
              </a:rPr>
              <a:t>the</a:t>
            </a:r>
            <a:r>
              <a:rPr sz="1350" spc="-229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15" dirty="0">
                <a:solidFill>
                  <a:srgbClr val="262525"/>
                </a:solidFill>
                <a:latin typeface="Tahoma"/>
                <a:cs typeface="Tahoma"/>
              </a:rPr>
              <a:t>other</a:t>
            </a:r>
            <a:r>
              <a:rPr sz="1350" spc="-220" dirty="0">
                <a:solidFill>
                  <a:srgbClr val="262525"/>
                </a:solidFill>
                <a:latin typeface="Tahoma"/>
                <a:cs typeface="Tahoma"/>
              </a:rPr>
              <a:t> </a:t>
            </a:r>
            <a:r>
              <a:rPr sz="1350" spc="-35" dirty="0">
                <a:solidFill>
                  <a:srgbClr val="262525"/>
                </a:solidFill>
                <a:latin typeface="Tahoma"/>
                <a:cs typeface="Tahoma"/>
              </a:rPr>
              <a:t>number.</a:t>
            </a:r>
            <a:endParaRPr sz="13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0484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048500"/>
          </a:xfrm>
          <a:custGeom>
            <a:avLst/>
            <a:gdLst/>
            <a:ahLst/>
            <a:cxnLst/>
            <a:rect l="l" t="t" r="r" b="b"/>
            <a:pathLst>
              <a:path w="11430000" h="7048500">
                <a:moveTo>
                  <a:pt x="11429999" y="7048499"/>
                </a:moveTo>
                <a:lnTo>
                  <a:pt x="0" y="70484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048499"/>
                </a:lnTo>
                <a:close/>
              </a:path>
            </a:pathLst>
          </a:custGeom>
          <a:solidFill>
            <a:srgbClr val="FFFFFF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7825" y="476249"/>
            <a:ext cx="8143874" cy="6105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1099</Words>
  <Application>Microsoft Office PowerPoint</Application>
  <PresentationFormat>Özel</PresentationFormat>
  <Paragraphs>25</Paragraphs>
  <Slides>12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7" baseType="lpstr">
      <vt:lpstr>Calibri</vt:lpstr>
      <vt:lpstr>Lucida Sans Unicode</vt:lpstr>
      <vt:lpstr>Microsoft Sans Serif</vt:lpstr>
      <vt:lpstr>Tahoma</vt:lpstr>
      <vt:lpstr>Office Theme</vt:lpstr>
      <vt:lpstr>Mathematics in Ancient  Egypt</vt:lpstr>
      <vt:lpstr>PowerPoint Sunusu</vt:lpstr>
      <vt:lpstr>PowerPoint Sunusu</vt:lpstr>
      <vt:lpstr>Ahmes Papyrus</vt:lpstr>
      <vt:lpstr>Moscow Papyrus</vt:lpstr>
      <vt:lpstr>The Number System of  Ancient Egypt</vt:lpstr>
      <vt:lpstr>Basic math operations The Ancient Egyptians often made calculations by hand. For example, if they  wanted to calculate the sum of 3 cats and 4 dogs, they would represent the  symbol for 3 cats with triangles and the symbol for 4 dogs with squares. By  placing these symbols side by side, the sum could be found.</vt:lpstr>
      <vt:lpstr>Multiplication</vt:lpstr>
      <vt:lpstr>PowerPoint Sunusu</vt:lpstr>
      <vt:lpstr>Geometry</vt:lpstr>
      <vt:lpstr>Calendar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in Ancient  Egypt</dc:title>
  <cp:lastModifiedBy>Ilker Diner</cp:lastModifiedBy>
  <cp:revision>1</cp:revision>
  <dcterms:created xsi:type="dcterms:W3CDTF">2023-05-18T11:16:32Z</dcterms:created>
  <dcterms:modified xsi:type="dcterms:W3CDTF">2023-05-18T13:08:13Z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2023-05-17T00:00:00Z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2023-05-18T00:00:00Z</vt:filetime>
  </property>
</Properties>
</file>